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9144000" cy="5143500" type="screen16x9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80" autoAdjust="0"/>
    <p:restoredTop sz="94747" autoAdjust="0"/>
  </p:normalViewPr>
  <p:slideViewPr>
    <p:cSldViewPr>
      <p:cViewPr varScale="1">
        <p:scale>
          <a:sx n="67" d="100"/>
          <a:sy n="67" d="100"/>
        </p:scale>
        <p:origin x="-108" y="-1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6" d="100"/>
          <a:sy n="46" d="100"/>
        </p:scale>
        <p:origin x="-2106" y="-96"/>
      </p:cViewPr>
      <p:guideLst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220 L14 KMT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E4A7D26B-2877-4A7F-8203-E421993DBCE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4834C8C6-5666-49A7-99FA-598270A8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875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220 L14 KMT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006C8F11-C269-4F07-8BFA-9701C36A0F3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84713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37481"/>
            <a:ext cx="7449820" cy="31618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064D0801-BE6E-458E-815B-DD7E6C9D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12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0801-BE6E-458E-815B-DD7E6C9DAB9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SCI 220 L14 KMT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00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stax.org/books/chemistry-2e/pages/9-5-the-kinetic-molecular-theor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Kinetic Molecular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723900"/>
          </a:xfrm>
        </p:spPr>
        <p:txBody>
          <a:bodyPr/>
          <a:lstStyle/>
          <a:p>
            <a:r>
              <a:rPr lang="en-US" dirty="0" smtClean="0"/>
              <a:t>The microscopic view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324350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§13.8–9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Matter is made of molecules</a:t>
            </a:r>
          </a:p>
          <a:p>
            <a:r>
              <a:rPr lang="en-US" dirty="0" smtClean="0"/>
              <a:t>Molecules are in perpetual motion </a:t>
            </a:r>
          </a:p>
          <a:p>
            <a:r>
              <a:rPr lang="en-US" dirty="0" smtClean="0"/>
              <a:t>Kinetic energy = ½ 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B</a:t>
            </a:r>
            <a:r>
              <a:rPr lang="en-US" i="1" dirty="0" err="1" smtClean="0"/>
              <a:t>T</a:t>
            </a:r>
            <a:r>
              <a:rPr lang="en-US" dirty="0" smtClean="0"/>
              <a:t> per mode of motion</a:t>
            </a:r>
          </a:p>
          <a:p>
            <a:pPr lvl="1"/>
            <a:r>
              <a:rPr lang="en-US" i="1" dirty="0" smtClean="0"/>
              <a:t>k</a:t>
            </a:r>
            <a:r>
              <a:rPr lang="en-US" baseline="-25000" dirty="0" smtClean="0"/>
              <a:t>B</a:t>
            </a:r>
            <a:r>
              <a:rPr lang="en-US" dirty="0" smtClean="0"/>
              <a:t> = Boltzmann constant = 1.38 </a:t>
            </a:r>
            <a:r>
              <a:rPr lang="en-US" dirty="0" smtClean="0">
                <a:sym typeface="Symbol"/>
              </a:rPr>
              <a:t> 10</a:t>
            </a:r>
            <a:r>
              <a:rPr lang="en-US" baseline="30000" dirty="0" smtClean="0">
                <a:sym typeface="Symbol"/>
              </a:rPr>
              <a:t>–23</a:t>
            </a:r>
            <a:r>
              <a:rPr lang="en-US" dirty="0" smtClean="0">
                <a:sym typeface="Symbol"/>
              </a:rPr>
              <a:t> J/K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2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and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 is proportional to average molecular translational kinetic energy</a:t>
            </a:r>
          </a:p>
          <a:p>
            <a:r>
              <a:rPr lang="en-US" dirty="0" smtClean="0"/>
              <a:t>Translation = moving through space</a:t>
            </a:r>
          </a:p>
          <a:p>
            <a:pPr lvl="1"/>
            <a:r>
              <a:rPr lang="en-US" dirty="0" smtClean="0"/>
              <a:t>Excludes rotation and vibration</a:t>
            </a:r>
          </a:p>
          <a:p>
            <a:pPr lvl="1"/>
            <a:r>
              <a:rPr lang="en-US" dirty="0" smtClean="0"/>
              <a:t>Different modes rapidly equilibrate</a:t>
            </a:r>
          </a:p>
          <a:p>
            <a:r>
              <a:rPr lang="en-US" dirty="0" smtClean="0"/>
              <a:t>There are three translational modes</a:t>
            </a:r>
          </a:p>
          <a:p>
            <a:pPr lvl="1"/>
            <a:r>
              <a:rPr lang="en-US" dirty="0" smtClean="0"/>
              <a:t>The three dimensions of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12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Speeds</a:t>
            </a:r>
            <a:endParaRPr lang="en-US" dirty="0"/>
          </a:p>
        </p:txBody>
      </p:sp>
      <p:pic>
        <p:nvPicPr>
          <p:cNvPr id="1026" name="Picture 2" descr="A graph is shown. The horizontal axis is labeled, “Speed u ( m divided by s ).” This axis is marked by increments of 20 beginning at 0 and extending up to 120. The vertical axis is labeled, “Fraction of molecules.” A positively or right-skewed curve is shown in red which begins at the origin and approaches the horizontal axis around 120 m per s. At the peak of the curve, a point is indicated with a black dot and is labeled, “v subscript p.” A vertical dashed line extends from this point to the horizontal axis at which point the intersection is labeled, “v subscript p.” Slightly to the right of the peak a second black dot is placed on the curve. This point is labeled, “v subscript r m s.” A vertical dashed line extends from this point to the horizontal axis at which point the intersection is labeled, “v subscript r m s.” The label, “O subscript 2 at T equals 300 K” appears in the open space to the right of the curv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047750"/>
            <a:ext cx="4648200" cy="3654201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4346906"/>
            <a:ext cx="1606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>
                <a:hlinkClick r:id="rId3"/>
              </a:rPr>
              <a:t>Openstax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956070" y="1066800"/>
            <a:ext cx="3452632" cy="369332"/>
            <a:chOff x="4343400" y="1066800"/>
            <a:chExt cx="3452632" cy="369332"/>
          </a:xfrm>
        </p:grpSpPr>
        <p:sp>
          <p:nvSpPr>
            <p:cNvPr id="5" name="TextBox 4"/>
            <p:cNvSpPr txBox="1"/>
            <p:nvPr/>
          </p:nvSpPr>
          <p:spPr>
            <a:xfrm>
              <a:off x="5562600" y="1066800"/>
              <a:ext cx="2233432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Most probable speed 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4343400" y="1251466"/>
              <a:ext cx="1066800" cy="1846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413270" y="1529834"/>
            <a:ext cx="2470852" cy="369332"/>
            <a:chOff x="4800600" y="1529834"/>
            <a:chExt cx="2470852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5715000" y="1529834"/>
              <a:ext cx="1556452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Average speed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4800600" y="1714500"/>
              <a:ext cx="762000" cy="128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3165117" y="4711476"/>
            <a:ext cx="2048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at 300 K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884122" y="2419349"/>
            <a:ext cx="21918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Higher speeds for</a:t>
            </a:r>
            <a:br>
              <a:rPr lang="en-US" dirty="0" smtClean="0"/>
            </a:br>
            <a:r>
              <a:rPr lang="en-US" dirty="0" smtClean="0"/>
              <a:t>higher 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Slower speeds for </a:t>
            </a:r>
            <a:br>
              <a:rPr lang="en-US" dirty="0" smtClean="0"/>
            </a:br>
            <a:r>
              <a:rPr lang="en-US" dirty="0" smtClean="0"/>
              <a:t>heavier molecules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53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itchFamily="34" charset="-128"/>
              </a:rPr>
              <a:t>Ideal Gas </a:t>
            </a:r>
            <a:r>
              <a:rPr lang="en-US" altLang="en-US" dirty="0" smtClean="0">
                <a:ea typeface="ＭＳ Ｐゴシック" pitchFamily="34" charset="-128"/>
              </a:rPr>
              <a:t>Model Shortcomings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ea typeface="ＭＳ Ｐゴシック" pitchFamily="34" charset="-128"/>
              </a:rPr>
              <a:t>Does not address interaction behavior</a:t>
            </a:r>
          </a:p>
          <a:p>
            <a:pPr eaLnBrk="1" hangingPunct="1"/>
            <a:r>
              <a:rPr lang="en-US" altLang="en-US">
                <a:ea typeface="ＭＳ Ｐゴシック" pitchFamily="34" charset="-128"/>
              </a:rPr>
              <a:t>condensation</a:t>
            </a:r>
          </a:p>
          <a:p>
            <a:pPr eaLnBrk="1" hangingPunct="1"/>
            <a:r>
              <a:rPr lang="en-US" altLang="en-US">
                <a:ea typeface="ＭＳ Ｐゴシック" pitchFamily="34" charset="-128"/>
              </a:rPr>
              <a:t>mean-free path</a:t>
            </a:r>
          </a:p>
          <a:p>
            <a:pPr eaLnBrk="1" hangingPunct="1"/>
            <a:r>
              <a:rPr lang="en-US" altLang="en-US">
                <a:ea typeface="ＭＳ Ｐゴシック" pitchFamily="34" charset="-128"/>
              </a:rPr>
              <a:t>sound transmission</a:t>
            </a:r>
          </a:p>
          <a:p>
            <a:pPr eaLnBrk="1" hangingPunct="1"/>
            <a:r>
              <a:rPr lang="en-US" altLang="en-US">
                <a:ea typeface="ＭＳ Ｐゴシック" pitchFamily="34" charset="-128"/>
              </a:rPr>
              <a:t>slow diffusion</a:t>
            </a:r>
          </a:p>
        </p:txBody>
      </p:sp>
    </p:spTree>
    <p:extLst>
      <p:ext uri="{BB962C8B-B14F-4D97-AF65-F5344CB8AC3E}">
        <p14:creationId xmlns:p14="http://schemas.microsoft.com/office/powerpoint/2010/main" val="101983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Vapor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Molecules in liquids or solids may detach and enter the vapor phase</a:t>
            </a:r>
          </a:p>
          <a:p>
            <a:pPr lvl="1"/>
            <a:r>
              <a:rPr lang="en-US" dirty="0" smtClean="0"/>
              <a:t>Evaporation</a:t>
            </a:r>
          </a:p>
          <a:p>
            <a:pPr lvl="1"/>
            <a:r>
              <a:rPr lang="en-US" dirty="0" smtClean="0"/>
              <a:t>Sublimation</a:t>
            </a:r>
          </a:p>
          <a:p>
            <a:r>
              <a:rPr lang="en-US" dirty="0" smtClean="0"/>
              <a:t>Equilibrium vapor pressure depends on temperature</a:t>
            </a:r>
          </a:p>
          <a:p>
            <a:pPr lvl="1"/>
            <a:r>
              <a:rPr lang="en-US" dirty="0" smtClean="0"/>
              <a:t>Higher T </a:t>
            </a:r>
            <a:r>
              <a:rPr lang="en-US" dirty="0" smtClean="0">
                <a:sym typeface="Symbol"/>
              </a:rPr>
              <a:t> higher vapor 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28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a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chemistry, gases are often produced from a solution</a:t>
            </a:r>
          </a:p>
          <a:p>
            <a:r>
              <a:rPr lang="en-US" dirty="0" smtClean="0"/>
              <a:t>The gas contains solvent vapor at its saturation 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11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27">
      <a:dk1>
        <a:srgbClr val="000000"/>
      </a:dk1>
      <a:lt1>
        <a:srgbClr val="FF5050"/>
      </a:lt1>
      <a:dk2>
        <a:srgbClr val="000066"/>
      </a:dk2>
      <a:lt2>
        <a:srgbClr val="CC00FF"/>
      </a:lt2>
      <a:accent1>
        <a:srgbClr val="800000"/>
      </a:accent1>
      <a:accent2>
        <a:srgbClr val="0000FF"/>
      </a:accent2>
      <a:accent3>
        <a:srgbClr val="FF0000"/>
      </a:accent3>
      <a:accent4>
        <a:srgbClr val="006600"/>
      </a:accent4>
      <a:accent5>
        <a:srgbClr val="00CC00"/>
      </a:accent5>
      <a:accent6>
        <a:srgbClr val="7030A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162</Words>
  <Application>Microsoft Office PowerPoint</Application>
  <PresentationFormat>On-screen Show (16:9)</PresentationFormat>
  <Paragraphs>39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Kinetic Molecular Theory</vt:lpstr>
      <vt:lpstr>The Idea</vt:lpstr>
      <vt:lpstr>Temperature and Energy</vt:lpstr>
      <vt:lpstr>Distribution of Speeds</vt:lpstr>
      <vt:lpstr>Ideal Gas Model Shortcomings</vt:lpstr>
      <vt:lpstr>Vapor Pressure</vt:lpstr>
      <vt:lpstr>Collecting a 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19</cp:revision>
  <cp:lastPrinted>2023-02-13T12:55:55Z</cp:lastPrinted>
  <dcterms:created xsi:type="dcterms:W3CDTF">2021-03-23T14:54:54Z</dcterms:created>
  <dcterms:modified xsi:type="dcterms:W3CDTF">2023-02-13T13:02:39Z</dcterms:modified>
</cp:coreProperties>
</file>